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66" r:id="rId5"/>
    <p:sldId id="259" r:id="rId6"/>
    <p:sldId id="260" r:id="rId7"/>
    <p:sldId id="268" r:id="rId8"/>
    <p:sldId id="273" r:id="rId9"/>
    <p:sldId id="276" r:id="rId10"/>
    <p:sldId id="274" r:id="rId11"/>
    <p:sldId id="277" r:id="rId12"/>
    <p:sldId id="275" r:id="rId13"/>
    <p:sldId id="278" r:id="rId14"/>
    <p:sldId id="280" r:id="rId15"/>
    <p:sldId id="282" r:id="rId16"/>
    <p:sldId id="283" r:id="rId17"/>
    <p:sldId id="267" r:id="rId18"/>
    <p:sldId id="264" r:id="rId19"/>
    <p:sldId id="265" r:id="rId20"/>
  </p:sldIdLst>
  <p:sldSz cx="9144000" cy="5143500" type="screen16x9"/>
  <p:notesSz cx="6858000" cy="9144000"/>
  <p:embeddedFontLst>
    <p:embeddedFont>
      <p:font typeface="Inter" panose="020B0604020202020204" charset="0"/>
      <p:regular r:id="rId23"/>
      <p:bold r:id="rId24"/>
      <p:italic r:id="rId25"/>
      <p:boldItalic r:id="rId26"/>
    </p:embeddedFont>
    <p:embeddedFont>
      <p:font typeface="Inter SemiBold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FA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165" autoAdjust="0"/>
  </p:normalViewPr>
  <p:slideViewPr>
    <p:cSldViewPr snapToGrid="0">
      <p:cViewPr varScale="1">
        <p:scale>
          <a:sx n="102" d="100"/>
          <a:sy n="102" d="100"/>
        </p:scale>
        <p:origin x="663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CD4CE753-A1C0-1FCE-8E93-64BAB6F9D5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977172A-9194-A832-E68C-9CD92B12D2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F185E4-32FB-4088-B433-7D31BBE197D5}" type="datetimeFigureOut">
              <a:rPr lang="fr-FR" smtClean="0"/>
              <a:t>06/03/2025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ADD7A2E-D3EF-C904-1C02-DA02416A1EE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5FDEDDC-2B1D-1298-E066-8CB9F4F1D8D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E1BAE-EE40-4616-88D2-54B9A657F4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00609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5178bf3d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a5178bf3d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4F4784C2-7074-DFF0-D7B8-A0D18DBE9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c7feb7f43d_0_43:notes">
            <a:extLst>
              <a:ext uri="{FF2B5EF4-FFF2-40B4-BE49-F238E27FC236}">
                <a16:creationId xmlns:a16="http://schemas.microsoft.com/office/drawing/2014/main" id="{FE1591C2-4A68-D928-32C3-6263FCBF34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1c7feb7f43d_0_43:notes">
            <a:extLst>
              <a:ext uri="{FF2B5EF4-FFF2-40B4-BE49-F238E27FC236}">
                <a16:creationId xmlns:a16="http://schemas.microsoft.com/office/drawing/2014/main" id="{E9F31DA5-A41E-FCDE-BFFE-03B1CA9FBA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2472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BB43488B-EC5E-3529-D2E7-26A5C4FE1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c7feb7f43d_0_43:notes">
            <a:extLst>
              <a:ext uri="{FF2B5EF4-FFF2-40B4-BE49-F238E27FC236}">
                <a16:creationId xmlns:a16="http://schemas.microsoft.com/office/drawing/2014/main" id="{4470F2D5-6154-8F5E-297F-E40EDE1F91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1c7feb7f43d_0_43:notes">
            <a:extLst>
              <a:ext uri="{FF2B5EF4-FFF2-40B4-BE49-F238E27FC236}">
                <a16:creationId xmlns:a16="http://schemas.microsoft.com/office/drawing/2014/main" id="{AC236111-2541-411E-DA5E-52BFA6E177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534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A0CF93C5-F69A-DAC1-4D41-EB9A7B12A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c7feb7f43d_0_43:notes">
            <a:extLst>
              <a:ext uri="{FF2B5EF4-FFF2-40B4-BE49-F238E27FC236}">
                <a16:creationId xmlns:a16="http://schemas.microsoft.com/office/drawing/2014/main" id="{55043C4D-36A6-AEB3-6E7B-FA5683AFA4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1c7feb7f43d_0_43:notes">
            <a:extLst>
              <a:ext uri="{FF2B5EF4-FFF2-40B4-BE49-F238E27FC236}">
                <a16:creationId xmlns:a16="http://schemas.microsoft.com/office/drawing/2014/main" id="{88944DD0-0653-12BD-0C3C-5A2433AE73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0483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2C8482FC-6603-4F77-04C7-5696F6E8D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c7feb7f43d_0_43:notes">
            <a:extLst>
              <a:ext uri="{FF2B5EF4-FFF2-40B4-BE49-F238E27FC236}">
                <a16:creationId xmlns:a16="http://schemas.microsoft.com/office/drawing/2014/main" id="{4B129B1B-F14A-C72A-5392-70BE098418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1c7feb7f43d_0_43:notes">
            <a:extLst>
              <a:ext uri="{FF2B5EF4-FFF2-40B4-BE49-F238E27FC236}">
                <a16:creationId xmlns:a16="http://schemas.microsoft.com/office/drawing/2014/main" id="{D9AFA394-7306-E747-2AC9-371F5F79AB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99434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839BDC77-6208-F22E-1CAC-5F4B4CC82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c7feb7f43d_0_43:notes">
            <a:extLst>
              <a:ext uri="{FF2B5EF4-FFF2-40B4-BE49-F238E27FC236}">
                <a16:creationId xmlns:a16="http://schemas.microsoft.com/office/drawing/2014/main" id="{95FEA96E-F3E2-1AB6-9AFD-4EB7EE59AB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1c7feb7f43d_0_43:notes">
            <a:extLst>
              <a:ext uri="{FF2B5EF4-FFF2-40B4-BE49-F238E27FC236}">
                <a16:creationId xmlns:a16="http://schemas.microsoft.com/office/drawing/2014/main" id="{DE0B3539-3187-9E3D-6EA1-DBDE8CF45E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2286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107FE8ED-0B01-7BBC-C1CA-90984BC3F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c7feb7f43d_0_43:notes">
            <a:extLst>
              <a:ext uri="{FF2B5EF4-FFF2-40B4-BE49-F238E27FC236}">
                <a16:creationId xmlns:a16="http://schemas.microsoft.com/office/drawing/2014/main" id="{795961C3-365D-EC83-42CA-ABEBE213AB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1c7feb7f43d_0_43:notes">
            <a:extLst>
              <a:ext uri="{FF2B5EF4-FFF2-40B4-BE49-F238E27FC236}">
                <a16:creationId xmlns:a16="http://schemas.microsoft.com/office/drawing/2014/main" id="{DD77512C-4253-B087-151A-2DB03471BA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8815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B6B49F98-62A0-3F17-F5B6-14C6C960A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c7feb7f43d_0_43:notes">
            <a:extLst>
              <a:ext uri="{FF2B5EF4-FFF2-40B4-BE49-F238E27FC236}">
                <a16:creationId xmlns:a16="http://schemas.microsoft.com/office/drawing/2014/main" id="{F185C560-F60A-F5EA-A692-5DA9B9C4FF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1c7feb7f43d_0_43:notes">
            <a:extLst>
              <a:ext uri="{FF2B5EF4-FFF2-40B4-BE49-F238E27FC236}">
                <a16:creationId xmlns:a16="http://schemas.microsoft.com/office/drawing/2014/main" id="{DD7DC38C-E277-CA8C-1BCA-1BE8CEA10F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30813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25C51790-7740-7538-A046-FEBC07F1E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2bcf9e2b5a_0_12:notes">
            <a:extLst>
              <a:ext uri="{FF2B5EF4-FFF2-40B4-BE49-F238E27FC236}">
                <a16:creationId xmlns:a16="http://schemas.microsoft.com/office/drawing/2014/main" id="{DAC00271-788A-1BA1-72B9-8CCDBE10BF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32bcf9e2b5a_0_12:notes">
            <a:extLst>
              <a:ext uri="{FF2B5EF4-FFF2-40B4-BE49-F238E27FC236}">
                <a16:creationId xmlns:a16="http://schemas.microsoft.com/office/drawing/2014/main" id="{FAE18167-D589-4639-8EE9-DF90FEAA0C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1313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2bcf9e2b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32bcf9e2b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France Adventure Planner is more than just a weather-based trip planner. It is a fully automated application that not only provides real-time insights for users but also stores data for advanced analysis. By leveraging data collection, processing, and visualization, the project offers both immediate usability and long-term analytical value.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a5178bf3d4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ga5178bf3d4_2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c7fec24e0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g1c7fec24e0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5178bf3d4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ga5178bf3d4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FF809E63-36D5-6494-EDD6-2C2DFAB8F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c7feb7f43d_0_67:notes">
            <a:extLst>
              <a:ext uri="{FF2B5EF4-FFF2-40B4-BE49-F238E27FC236}">
                <a16:creationId xmlns:a16="http://schemas.microsoft.com/office/drawing/2014/main" id="{1709191A-6BBE-BE05-4A1D-17F9C45B3C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g1c7feb7f43d_0_67:notes">
            <a:extLst>
              <a:ext uri="{FF2B5EF4-FFF2-40B4-BE49-F238E27FC236}">
                <a16:creationId xmlns:a16="http://schemas.microsoft.com/office/drawing/2014/main" id="{CF30F76D-778B-3B89-BF81-8D7EA19A67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9902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c7feb7f43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g1c7feb7f43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c7feb7f43d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g1c7feb7f43d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F9C7CCC2-20B8-6815-8420-6EE30367C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c7feb7f43d_0_67:notes">
            <a:extLst>
              <a:ext uri="{FF2B5EF4-FFF2-40B4-BE49-F238E27FC236}">
                <a16:creationId xmlns:a16="http://schemas.microsoft.com/office/drawing/2014/main" id="{6C077A65-9BAA-DA94-09AF-7BE3A89D03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g1c7feb7f43d_0_67:notes">
            <a:extLst>
              <a:ext uri="{FF2B5EF4-FFF2-40B4-BE49-F238E27FC236}">
                <a16:creationId xmlns:a16="http://schemas.microsoft.com/office/drawing/2014/main" id="{72AD6C2E-CDE8-813C-8963-9B74F0D42C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Explanation of the Data for This Analysis</a:t>
            </a:r>
          </a:p>
          <a:p>
            <a:r>
              <a:rPr lang="en-US" dirty="0"/>
              <a:t>To evaluate the </a:t>
            </a:r>
            <a:r>
              <a:rPr lang="en-US" b="1" dirty="0"/>
              <a:t>reliability of weather forecasts</a:t>
            </a:r>
            <a:r>
              <a:rPr lang="en-US" dirty="0"/>
              <a:t> across France, I collected meteorological data for </a:t>
            </a:r>
            <a:r>
              <a:rPr lang="en-US" b="1" dirty="0"/>
              <a:t>50 cities</a:t>
            </a:r>
            <a:r>
              <a:rPr lang="en-US" dirty="0"/>
              <a:t> from a larger dataset of </a:t>
            </a:r>
            <a:r>
              <a:rPr lang="en-US" b="1" dirty="0"/>
              <a:t>250 locations</a:t>
            </a:r>
            <a:r>
              <a:rPr lang="en-US" dirty="0"/>
              <a:t>.</a:t>
            </a:r>
          </a:p>
          <a:p>
            <a:r>
              <a:rPr lang="en-US" dirty="0"/>
              <a:t>The data was recorded over a </a:t>
            </a:r>
            <a:r>
              <a:rPr lang="en-US" b="1" dirty="0"/>
              <a:t>two-month period</a:t>
            </a:r>
            <a:r>
              <a:rPr lang="en-US" dirty="0"/>
              <a:t> from </a:t>
            </a:r>
            <a:r>
              <a:rPr lang="en-US" b="1" dirty="0"/>
              <a:t>December 5, 2024, to February 7, 2025</a:t>
            </a:r>
            <a:r>
              <a:rPr lang="en-US" dirty="0"/>
              <a:t>, and was structured into </a:t>
            </a:r>
            <a:r>
              <a:rPr lang="en-US" b="1" dirty="0"/>
              <a:t>5 separate files</a:t>
            </a:r>
            <a:r>
              <a:rPr lang="en-US" dirty="0"/>
              <a:t>, each corresponding to a different forecast horizon: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Jour 1</a:t>
            </a:r>
            <a:r>
              <a:rPr lang="en-US" dirty="0"/>
              <a:t> → Weather forecast for </a:t>
            </a:r>
            <a:r>
              <a:rPr lang="en-US" b="1" dirty="0"/>
              <a:t>the next day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Jour 2</a:t>
            </a:r>
            <a:r>
              <a:rPr lang="en-US" dirty="0"/>
              <a:t> → Weather forecast for </a:t>
            </a:r>
            <a:r>
              <a:rPr lang="en-US" b="1" dirty="0"/>
              <a:t>two days ahead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Jour 3</a:t>
            </a:r>
            <a:r>
              <a:rPr lang="en-US" dirty="0"/>
              <a:t> → Weather forecast for </a:t>
            </a:r>
            <a:r>
              <a:rPr lang="en-US" b="1" dirty="0"/>
              <a:t>three days ahead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Jour 4</a:t>
            </a:r>
            <a:r>
              <a:rPr lang="en-US" dirty="0"/>
              <a:t> → Weather forecast for </a:t>
            </a:r>
            <a:r>
              <a:rPr lang="en-US" b="1" dirty="0"/>
              <a:t>four days ahead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Jour 5</a:t>
            </a:r>
            <a:r>
              <a:rPr lang="en-US" dirty="0"/>
              <a:t> → Weather forecast for </a:t>
            </a:r>
            <a:r>
              <a:rPr lang="en-US" b="1" dirty="0"/>
              <a:t>five days ahead</a:t>
            </a:r>
            <a:endParaRPr lang="en-US" dirty="0"/>
          </a:p>
          <a:p>
            <a:r>
              <a:rPr lang="en-US" dirty="0"/>
              <a:t>This segmentation allows for a detailed comparison of </a:t>
            </a:r>
            <a:r>
              <a:rPr lang="en-US" b="1" dirty="0"/>
              <a:t>forecast accuracy over time</a:t>
            </a:r>
            <a:r>
              <a:rPr lang="en-US" dirty="0"/>
              <a:t>, helping to identify </a:t>
            </a:r>
            <a:r>
              <a:rPr lang="en-US" b="1" dirty="0"/>
              <a:t>which locations have the most reliable weather predictions</a:t>
            </a:r>
            <a:r>
              <a:rPr lang="en-US" dirty="0"/>
              <a:t> in France.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7165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1F893623-240D-500D-A88A-92946754B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c7feb7f43d_0_43:notes">
            <a:extLst>
              <a:ext uri="{FF2B5EF4-FFF2-40B4-BE49-F238E27FC236}">
                <a16:creationId xmlns:a16="http://schemas.microsoft.com/office/drawing/2014/main" id="{FA2E7E34-8FC0-7E2E-9BE3-6621FC031A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1c7feb7f43d_0_43:notes">
            <a:extLst>
              <a:ext uri="{FF2B5EF4-FFF2-40B4-BE49-F238E27FC236}">
                <a16:creationId xmlns:a16="http://schemas.microsoft.com/office/drawing/2014/main" id="{B944E7EE-33FD-9C05-BD29-7C8EC29A39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7705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DB1ED8C6-35DD-C0FA-8705-C968CC9E9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c7feb7f43d_0_43:notes">
            <a:extLst>
              <a:ext uri="{FF2B5EF4-FFF2-40B4-BE49-F238E27FC236}">
                <a16:creationId xmlns:a16="http://schemas.microsoft.com/office/drawing/2014/main" id="{AE44771F-1D35-B9D8-356B-19D7E2B8D7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1c7feb7f43d_0_43:notes">
            <a:extLst>
              <a:ext uri="{FF2B5EF4-FFF2-40B4-BE49-F238E27FC236}">
                <a16:creationId xmlns:a16="http://schemas.microsoft.com/office/drawing/2014/main" id="{E6CC9FC3-EAE1-064C-1238-B5985C8B22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74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718100" y="866768"/>
            <a:ext cx="6478200" cy="6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2100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Data Analysis</a:t>
            </a:r>
            <a:endParaRPr sz="2100" dirty="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500" y="795925"/>
            <a:ext cx="721025" cy="7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844500" y="2783785"/>
            <a:ext cx="7748442" cy="759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4000" b="1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France Adventure Planner:</a:t>
            </a:r>
            <a:endParaRPr sz="4000" b="1" dirty="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2800" dirty="0">
                <a:solidFill>
                  <a:schemeClr val="bg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Looking for a weekend getaway destination?	</a:t>
            </a:r>
            <a:endParaRPr sz="2800" dirty="0">
              <a:solidFill>
                <a:schemeClr val="bg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1A49E4-FD56-CB9B-6F07-FEE320DA37E5}"/>
              </a:ext>
            </a:extLst>
          </p:cNvPr>
          <p:cNvSpPr txBox="1"/>
          <p:nvPr/>
        </p:nvSpPr>
        <p:spPr>
          <a:xfrm>
            <a:off x="260626" y="4506723"/>
            <a:ext cx="4103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Jean-Baptiste Allombert</a:t>
            </a:r>
          </a:p>
        </p:txBody>
      </p:sp>
      <p:pic>
        <p:nvPicPr>
          <p:cNvPr id="3" name="Image 2" descr="Une image contenant Graphique, graphisme, clipart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B7DF33CC-02EF-2A51-5640-5947741B5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2769" y="173237"/>
            <a:ext cx="1387061" cy="1387061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B71E65D-87ED-B5E3-424A-38AB051BE1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BACC8A44-0EE0-CD84-BB25-D773A0C82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>
            <a:extLst>
              <a:ext uri="{FF2B5EF4-FFF2-40B4-BE49-F238E27FC236}">
                <a16:creationId xmlns:a16="http://schemas.microsoft.com/office/drawing/2014/main" id="{263E75C3-E94B-F0C2-D8DF-25E12A7C8C5A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Temperature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94" name="Google Shape;94;p18">
            <a:extLst>
              <a:ext uri="{FF2B5EF4-FFF2-40B4-BE49-F238E27FC236}">
                <a16:creationId xmlns:a16="http://schemas.microsoft.com/office/drawing/2014/main" id="{65F7C9A1-F98C-DB40-29BA-1FB0D2681C8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>
            <a:extLst>
              <a:ext uri="{FF2B5EF4-FFF2-40B4-BE49-F238E27FC236}">
                <a16:creationId xmlns:a16="http://schemas.microsoft.com/office/drawing/2014/main" id="{E64FBB62-BF63-E12B-AC06-F48954C207BD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 3" descr="Une image contenant blanc, Police, texte, silhouette&#10;&#10;Le contenu généré par l’IA peut être incorrect.">
            <a:extLst>
              <a:ext uri="{FF2B5EF4-FFF2-40B4-BE49-F238E27FC236}">
                <a16:creationId xmlns:a16="http://schemas.microsoft.com/office/drawing/2014/main" id="{C238D84D-79C8-CF22-4703-226EFC9CE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072" y="238512"/>
            <a:ext cx="694173" cy="308213"/>
          </a:xfrm>
          <a:prstGeom prst="rect">
            <a:avLst/>
          </a:prstGeom>
        </p:spPr>
      </p:pic>
      <p:sp>
        <p:nvSpPr>
          <p:cNvPr id="8" name="Google Shape;93;p18">
            <a:extLst>
              <a:ext uri="{FF2B5EF4-FFF2-40B4-BE49-F238E27FC236}">
                <a16:creationId xmlns:a16="http://schemas.microsoft.com/office/drawing/2014/main" id="{4008E539-2457-7D62-CE2C-68B0BC1DBAD0}"/>
              </a:ext>
            </a:extLst>
          </p:cNvPr>
          <p:cNvSpPr txBox="1">
            <a:spLocks/>
          </p:cNvSpPr>
          <p:nvPr/>
        </p:nvSpPr>
        <p:spPr>
          <a:xfrm>
            <a:off x="5246245" y="1109949"/>
            <a:ext cx="3761767" cy="1361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Top 3 cities with the </a:t>
            </a:r>
            <a:r>
              <a:rPr lang="en-US" sz="1400" b="1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lowest</a:t>
            </a: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Temperature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Chamonix	 -0,89 °C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Mulhouse	 3,15 °C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Annecy		 3,23 °C</a:t>
            </a:r>
          </a:p>
        </p:txBody>
      </p:sp>
      <p:sp>
        <p:nvSpPr>
          <p:cNvPr id="10" name="Google Shape;93;p18">
            <a:extLst>
              <a:ext uri="{FF2B5EF4-FFF2-40B4-BE49-F238E27FC236}">
                <a16:creationId xmlns:a16="http://schemas.microsoft.com/office/drawing/2014/main" id="{7A27D33D-2411-5E84-0139-7374A3028E00}"/>
              </a:ext>
            </a:extLst>
          </p:cNvPr>
          <p:cNvSpPr txBox="1">
            <a:spLocks/>
          </p:cNvSpPr>
          <p:nvPr/>
        </p:nvSpPr>
        <p:spPr>
          <a:xfrm>
            <a:off x="674244" y="1109949"/>
            <a:ext cx="3841485" cy="1361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Top 3 cities with the </a:t>
            </a:r>
            <a:r>
              <a:rPr lang="en-US" sz="1400" b="1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highest</a:t>
            </a: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Temperature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Toulon 		11,16 °C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Marseille 	10,76 °C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Nice	                  10,66 °C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B1F892B-D399-D8A8-0462-385340A13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90" y="2561092"/>
            <a:ext cx="4486735" cy="224131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C9621AF-D143-0388-1218-3A4070AEFF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599274"/>
            <a:ext cx="4572000" cy="220313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C2CDB76-FB52-5AE4-CF9B-D3093737AC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778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2FD78CA2-65DA-CCDF-3052-22B8F5D66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>
            <a:extLst>
              <a:ext uri="{FF2B5EF4-FFF2-40B4-BE49-F238E27FC236}">
                <a16:creationId xmlns:a16="http://schemas.microsoft.com/office/drawing/2014/main" id="{6266110F-6359-D242-4988-3B426FBB6872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Temperature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94" name="Google Shape;94;p18">
            <a:extLst>
              <a:ext uri="{FF2B5EF4-FFF2-40B4-BE49-F238E27FC236}">
                <a16:creationId xmlns:a16="http://schemas.microsoft.com/office/drawing/2014/main" id="{F4BA8B2C-F079-F717-5A59-9879381D74F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>
            <a:extLst>
              <a:ext uri="{FF2B5EF4-FFF2-40B4-BE49-F238E27FC236}">
                <a16:creationId xmlns:a16="http://schemas.microsoft.com/office/drawing/2014/main" id="{EF5E48F1-F01E-8E18-FBDC-4FB9655D50A4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 3" descr="Une image contenant blanc, Police, texte, silhouette&#10;&#10;Le contenu généré par l’IA peut être incorrect.">
            <a:extLst>
              <a:ext uri="{FF2B5EF4-FFF2-40B4-BE49-F238E27FC236}">
                <a16:creationId xmlns:a16="http://schemas.microsoft.com/office/drawing/2014/main" id="{E5E938CD-6C20-2E70-C492-A38DA4212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072" y="238512"/>
            <a:ext cx="694173" cy="308213"/>
          </a:xfrm>
          <a:prstGeom prst="rect">
            <a:avLst/>
          </a:prstGeom>
        </p:spPr>
      </p:pic>
      <p:pic>
        <p:nvPicPr>
          <p:cNvPr id="5" name="Image 4" descr="Une image contenant carte, texte, atlas&#10;&#10;Le contenu généré par l’IA peut être incorrect.">
            <a:extLst>
              <a:ext uri="{FF2B5EF4-FFF2-40B4-BE49-F238E27FC236}">
                <a16:creationId xmlns:a16="http://schemas.microsoft.com/office/drawing/2014/main" id="{26330D29-A5A0-9B6B-1C91-2E0CCC44DE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36409"/>
            <a:ext cx="9144000" cy="3860038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4BC075B-A041-AA7E-37DE-32C08B5E10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9728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85D3FC43-52CB-5BC5-8318-7CCD69F92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>
            <a:extLst>
              <a:ext uri="{FF2B5EF4-FFF2-40B4-BE49-F238E27FC236}">
                <a16:creationId xmlns:a16="http://schemas.microsoft.com/office/drawing/2014/main" id="{FA22962A-214B-A60E-3268-357FB65C3B2B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Rain Probability </a:t>
            </a:r>
            <a:r>
              <a:rPr lang="fr" sz="18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(Score max 520)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94" name="Google Shape;94;p18">
            <a:extLst>
              <a:ext uri="{FF2B5EF4-FFF2-40B4-BE49-F238E27FC236}">
                <a16:creationId xmlns:a16="http://schemas.microsoft.com/office/drawing/2014/main" id="{A04D1108-1A5E-AADA-D84B-0CC05503E04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>
            <a:extLst>
              <a:ext uri="{FF2B5EF4-FFF2-40B4-BE49-F238E27FC236}">
                <a16:creationId xmlns:a16="http://schemas.microsoft.com/office/drawing/2014/main" id="{0D4F3109-98AF-A3D2-3C83-1DB018297A2C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 3" descr="Une image contenant blanc, Police, texte, silhouette&#10;&#10;Le contenu généré par l’IA peut être incorrect.">
            <a:extLst>
              <a:ext uri="{FF2B5EF4-FFF2-40B4-BE49-F238E27FC236}">
                <a16:creationId xmlns:a16="http://schemas.microsoft.com/office/drawing/2014/main" id="{E4E522CE-B9B8-F85A-F979-66DCD9067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072" y="238512"/>
            <a:ext cx="694173" cy="308213"/>
          </a:xfrm>
          <a:prstGeom prst="rect">
            <a:avLst/>
          </a:prstGeom>
        </p:spPr>
      </p:pic>
      <p:sp>
        <p:nvSpPr>
          <p:cNvPr id="8" name="Google Shape;93;p18">
            <a:extLst>
              <a:ext uri="{FF2B5EF4-FFF2-40B4-BE49-F238E27FC236}">
                <a16:creationId xmlns:a16="http://schemas.microsoft.com/office/drawing/2014/main" id="{B913B55A-0AFB-2EC7-9FD4-856AC4AA1758}"/>
              </a:ext>
            </a:extLst>
          </p:cNvPr>
          <p:cNvSpPr txBox="1">
            <a:spLocks/>
          </p:cNvSpPr>
          <p:nvPr/>
        </p:nvSpPr>
        <p:spPr>
          <a:xfrm>
            <a:off x="5246245" y="1109949"/>
            <a:ext cx="3761767" cy="1361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Top 3 cities with the </a:t>
            </a:r>
            <a:r>
              <a:rPr lang="en-US" sz="1400" b="1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highest</a:t>
            </a: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probability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Biarritz		159,06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Bayonne		153,45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Le Havre	149,27</a:t>
            </a:r>
          </a:p>
        </p:txBody>
      </p:sp>
      <p:sp>
        <p:nvSpPr>
          <p:cNvPr id="10" name="Google Shape;93;p18">
            <a:extLst>
              <a:ext uri="{FF2B5EF4-FFF2-40B4-BE49-F238E27FC236}">
                <a16:creationId xmlns:a16="http://schemas.microsoft.com/office/drawing/2014/main" id="{2A6820C8-EDA7-1B43-1EDF-7CA09CD58B10}"/>
              </a:ext>
            </a:extLst>
          </p:cNvPr>
          <p:cNvSpPr txBox="1">
            <a:spLocks/>
          </p:cNvSpPr>
          <p:nvPr/>
        </p:nvSpPr>
        <p:spPr>
          <a:xfrm>
            <a:off x="674244" y="1109949"/>
            <a:ext cx="3841485" cy="1361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Top 3 cities with the </a:t>
            </a:r>
            <a:r>
              <a:rPr lang="en-US" sz="1400" b="1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lowest</a:t>
            </a: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probability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Arles 		45,76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Avignon	 	48,69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Aix-en-Provence	49,40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75A8612-F6CD-1921-4669-B299E2056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5" y="2575406"/>
            <a:ext cx="4582225" cy="228901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C3EF30B-156A-7059-A148-C8E4A128AB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6941" y="2575406"/>
            <a:ext cx="4531238" cy="2242984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6CE635C-F2F1-54F2-9C0B-F936BAC391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6771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126A4CB0-A815-E3F1-2526-B379EB8D2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>
            <a:extLst>
              <a:ext uri="{FF2B5EF4-FFF2-40B4-BE49-F238E27FC236}">
                <a16:creationId xmlns:a16="http://schemas.microsoft.com/office/drawing/2014/main" id="{837713ED-FC2F-00DB-B1E7-80356593E59A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Rain Probability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94" name="Google Shape;94;p18">
            <a:extLst>
              <a:ext uri="{FF2B5EF4-FFF2-40B4-BE49-F238E27FC236}">
                <a16:creationId xmlns:a16="http://schemas.microsoft.com/office/drawing/2014/main" id="{6E9443C6-2DB1-F7A8-0A34-8178F3ABF60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>
            <a:extLst>
              <a:ext uri="{FF2B5EF4-FFF2-40B4-BE49-F238E27FC236}">
                <a16:creationId xmlns:a16="http://schemas.microsoft.com/office/drawing/2014/main" id="{25858EB5-1FA2-38E5-5C58-4D469B3DC653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 3" descr="Une image contenant blanc, Police, texte, silhouette&#10;&#10;Le contenu généré par l’IA peut être incorrect.">
            <a:extLst>
              <a:ext uri="{FF2B5EF4-FFF2-40B4-BE49-F238E27FC236}">
                <a16:creationId xmlns:a16="http://schemas.microsoft.com/office/drawing/2014/main" id="{CD71CE06-8F74-29A7-3B72-6FAD76F82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072" y="238512"/>
            <a:ext cx="694173" cy="308213"/>
          </a:xfrm>
          <a:prstGeom prst="rect">
            <a:avLst/>
          </a:prstGeom>
        </p:spPr>
      </p:pic>
      <p:pic>
        <p:nvPicPr>
          <p:cNvPr id="3" name="Image 2" descr="Une image contenant carte, texte, atlas&#10;&#10;Le contenu généré par l’IA peut être incorrect.">
            <a:extLst>
              <a:ext uri="{FF2B5EF4-FFF2-40B4-BE49-F238E27FC236}">
                <a16:creationId xmlns:a16="http://schemas.microsoft.com/office/drawing/2014/main" id="{4E548A07-79E9-09D1-2AC8-33F7533A0E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64334"/>
            <a:ext cx="9144000" cy="3860038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7A992F2-3142-0152-E1D3-48ACBB35B6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248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EDBC0292-2BB2-A2DF-6A6E-25A5B4619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, carte, texte&#10;&#10;Le contenu généré par l’IA peut être incorrect.">
            <a:extLst>
              <a:ext uri="{FF2B5EF4-FFF2-40B4-BE49-F238E27FC236}">
                <a16:creationId xmlns:a16="http://schemas.microsoft.com/office/drawing/2014/main" id="{6BAF010D-B995-4395-676D-9B53AEF8C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1987"/>
            <a:ext cx="9144000" cy="3860038"/>
          </a:xfrm>
          <a:prstGeom prst="rect">
            <a:avLst/>
          </a:prstGeom>
        </p:spPr>
      </p:pic>
      <p:sp>
        <p:nvSpPr>
          <p:cNvPr id="93" name="Google Shape;93;p18">
            <a:extLst>
              <a:ext uri="{FF2B5EF4-FFF2-40B4-BE49-F238E27FC236}">
                <a16:creationId xmlns:a16="http://schemas.microsoft.com/office/drawing/2014/main" id="{E41CCEE6-FC00-E40B-67BF-AB937BACA83D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Weather Accuracy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94" name="Google Shape;94;p18">
            <a:extLst>
              <a:ext uri="{FF2B5EF4-FFF2-40B4-BE49-F238E27FC236}">
                <a16:creationId xmlns:a16="http://schemas.microsoft.com/office/drawing/2014/main" id="{3B9E3B84-154F-58E3-C649-F7DB3145B65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>
            <a:extLst>
              <a:ext uri="{FF2B5EF4-FFF2-40B4-BE49-F238E27FC236}">
                <a16:creationId xmlns:a16="http://schemas.microsoft.com/office/drawing/2014/main" id="{898E9252-9B55-B037-0327-31EDEE7F5FE7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 3" descr="Une image contenant blanc, Police, texte, silhouette&#10;&#10;Le contenu généré par l’IA peut être incorrect.">
            <a:extLst>
              <a:ext uri="{FF2B5EF4-FFF2-40B4-BE49-F238E27FC236}">
                <a16:creationId xmlns:a16="http://schemas.microsoft.com/office/drawing/2014/main" id="{136D425F-8494-4385-7685-6618ABD4CF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9072" y="238512"/>
            <a:ext cx="694173" cy="30821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9198753-8E1D-9F0F-FD66-85A709EBFC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14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11F94BF-577B-FCEC-0F89-BAB4397E08B3}"/>
              </a:ext>
            </a:extLst>
          </p:cNvPr>
          <p:cNvSpPr txBox="1"/>
          <p:nvPr/>
        </p:nvSpPr>
        <p:spPr>
          <a:xfrm>
            <a:off x="463375" y="1242646"/>
            <a:ext cx="4319640" cy="324025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22C37836-4A71-5CEA-209A-23B94C442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606012"/>
              </p:ext>
            </p:extLst>
          </p:nvPr>
        </p:nvGraphicFramePr>
        <p:xfrm>
          <a:off x="1059766" y="1583824"/>
          <a:ext cx="2855743" cy="1219200"/>
        </p:xfrm>
        <a:graphic>
          <a:graphicData uri="http://schemas.openxmlformats.org/drawingml/2006/table">
            <a:tbl>
              <a:tblPr/>
              <a:tblGrid>
                <a:gridCol w="1695137">
                  <a:extLst>
                    <a:ext uri="{9D8B030D-6E8A-4147-A177-3AD203B41FA5}">
                      <a16:colId xmlns:a16="http://schemas.microsoft.com/office/drawing/2014/main" val="1342519204"/>
                    </a:ext>
                  </a:extLst>
                </a:gridCol>
                <a:gridCol w="1160606">
                  <a:extLst>
                    <a:ext uri="{9D8B030D-6E8A-4147-A177-3AD203B41FA5}">
                      <a16:colId xmlns:a16="http://schemas.microsoft.com/office/drawing/2014/main" val="973369518"/>
                    </a:ext>
                  </a:extLst>
                </a:gridCol>
              </a:tblGrid>
              <a:tr h="341948">
                <a:tc>
                  <a:txBody>
                    <a:bodyPr/>
                    <a:lstStyle/>
                    <a:p>
                      <a:pPr algn="ctr" fontAlgn="ctr"/>
                      <a:r>
                        <a:rPr lang="fr-FR" b="1" dirty="0">
                          <a:effectLst/>
                        </a:rPr>
                        <a:t>City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err="1"/>
                        <a:t>Average</a:t>
                      </a:r>
                      <a:r>
                        <a:rPr lang="fr-FR" b="1" dirty="0"/>
                        <a:t> Score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658641"/>
                  </a:ext>
                </a:extLst>
              </a:tr>
              <a:tr h="194127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effectLst/>
                        </a:rPr>
                        <a:t>Nice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90.05</a:t>
                      </a:r>
                      <a:endParaRPr lang="fr-FR" dirty="0">
                        <a:effectLst/>
                      </a:endParaRP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7856469"/>
                  </a:ext>
                </a:extLst>
              </a:tr>
              <a:tr h="195886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effectLst/>
                        </a:rPr>
                        <a:t>Toulon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89.74</a:t>
                      </a:r>
                      <a:endParaRPr lang="fr-FR" dirty="0">
                        <a:effectLst/>
                      </a:endParaRP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657221"/>
                  </a:ext>
                </a:extLst>
              </a:tr>
              <a:tr h="141373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effectLst/>
                        </a:rPr>
                        <a:t>Marseille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88.74</a:t>
                      </a:r>
                      <a:endParaRPr lang="fr-FR" dirty="0">
                        <a:effectLst/>
                      </a:endParaRP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824860"/>
                  </a:ext>
                </a:extLst>
              </a:tr>
            </a:tbl>
          </a:graphicData>
        </a:graphic>
      </p:graphicFrame>
      <p:sp>
        <p:nvSpPr>
          <p:cNvPr id="10" name="ZoneTexte 9">
            <a:extLst>
              <a:ext uri="{FF2B5EF4-FFF2-40B4-BE49-F238E27FC236}">
                <a16:creationId xmlns:a16="http://schemas.microsoft.com/office/drawing/2014/main" id="{13247DF8-59A2-FF25-A165-111990752C93}"/>
              </a:ext>
            </a:extLst>
          </p:cNvPr>
          <p:cNvSpPr txBox="1"/>
          <p:nvPr/>
        </p:nvSpPr>
        <p:spPr>
          <a:xfrm>
            <a:off x="212817" y="1123807"/>
            <a:ext cx="4570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" sz="1600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Most reliable cities for weather predictions :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E75F4BA-11E9-8174-5702-E51EE9E6FEF6}"/>
              </a:ext>
            </a:extLst>
          </p:cNvPr>
          <p:cNvSpPr txBox="1"/>
          <p:nvPr/>
        </p:nvSpPr>
        <p:spPr>
          <a:xfrm>
            <a:off x="212817" y="3008445"/>
            <a:ext cx="4570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" sz="1600" dirty="0">
                <a:solidFill>
                  <a:srgbClr val="0E3449"/>
                </a:solidFill>
                <a:latin typeface="Inter SemiBold"/>
                <a:ea typeface="Inter SemiBold"/>
                <a:sym typeface="Inter SemiBold"/>
              </a:rPr>
              <a:t>Least reliable cities for weather predictions :</a:t>
            </a:r>
          </a:p>
        </p:txBody>
      </p:sp>
      <p:graphicFrame>
        <p:nvGraphicFramePr>
          <p:cNvPr id="12" name="Tableau 11">
            <a:extLst>
              <a:ext uri="{FF2B5EF4-FFF2-40B4-BE49-F238E27FC236}">
                <a16:creationId xmlns:a16="http://schemas.microsoft.com/office/drawing/2014/main" id="{AE410564-ECBC-8E42-DCC1-BE4AEEFD5F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069119"/>
              </p:ext>
            </p:extLst>
          </p:nvPr>
        </p:nvGraphicFramePr>
        <p:xfrm>
          <a:off x="1055811" y="3427052"/>
          <a:ext cx="2859698" cy="1222047"/>
        </p:xfrm>
        <a:graphic>
          <a:graphicData uri="http://schemas.openxmlformats.org/drawingml/2006/table">
            <a:tbl>
              <a:tblPr/>
              <a:tblGrid>
                <a:gridCol w="1700725">
                  <a:extLst>
                    <a:ext uri="{9D8B030D-6E8A-4147-A177-3AD203B41FA5}">
                      <a16:colId xmlns:a16="http://schemas.microsoft.com/office/drawing/2014/main" val="4181583551"/>
                    </a:ext>
                  </a:extLst>
                </a:gridCol>
                <a:gridCol w="1158973">
                  <a:extLst>
                    <a:ext uri="{9D8B030D-6E8A-4147-A177-3AD203B41FA5}">
                      <a16:colId xmlns:a16="http://schemas.microsoft.com/office/drawing/2014/main" val="2041695883"/>
                    </a:ext>
                  </a:extLst>
                </a:gridCol>
              </a:tblGrid>
              <a:tr h="224246">
                <a:tc>
                  <a:txBody>
                    <a:bodyPr/>
                    <a:lstStyle/>
                    <a:p>
                      <a:pPr algn="ctr" fontAlgn="ctr"/>
                      <a:r>
                        <a:rPr lang="fr-FR" b="1" dirty="0">
                          <a:effectLst/>
                        </a:rPr>
                        <a:t>City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err="1"/>
                        <a:t>Average</a:t>
                      </a:r>
                      <a:r>
                        <a:rPr lang="fr-FR" b="1" dirty="0"/>
                        <a:t> Score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895596"/>
                  </a:ext>
                </a:extLst>
              </a:tr>
              <a:tr h="254307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effectLst/>
                        </a:rPr>
                        <a:t>Rennes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effectLst/>
                        </a:rPr>
                        <a:t>76.62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0313519"/>
                  </a:ext>
                </a:extLst>
              </a:tr>
              <a:tr h="135988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effectLst/>
                        </a:rPr>
                        <a:t>Nantes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effectLst/>
                        </a:rPr>
                        <a:t>77.40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289398"/>
                  </a:ext>
                </a:extLst>
              </a:tr>
              <a:tr h="170818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effectLst/>
                        </a:rPr>
                        <a:t>Clermont-Ferrand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effectLst/>
                        </a:rPr>
                        <a:t>77.70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3403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1425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9F9A97F4-BB07-6A80-CB95-81DD39508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>
            <a:extLst>
              <a:ext uri="{FF2B5EF4-FFF2-40B4-BE49-F238E27FC236}">
                <a16:creationId xmlns:a16="http://schemas.microsoft.com/office/drawing/2014/main" id="{1C2AF063-0BBE-1F0C-6A5B-F6722C357CA2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Weather Score Accuracy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94" name="Google Shape;94;p18">
            <a:extLst>
              <a:ext uri="{FF2B5EF4-FFF2-40B4-BE49-F238E27FC236}">
                <a16:creationId xmlns:a16="http://schemas.microsoft.com/office/drawing/2014/main" id="{66DDF420-B07C-BDF3-5489-4A2E9D38FB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>
            <a:extLst>
              <a:ext uri="{FF2B5EF4-FFF2-40B4-BE49-F238E27FC236}">
                <a16:creationId xmlns:a16="http://schemas.microsoft.com/office/drawing/2014/main" id="{EDF1C016-FDA9-50D0-F21B-25BCCA8722DD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 3" descr="Une image contenant blanc, Police, texte, silhouette&#10;&#10;Le contenu généré par l’IA peut être incorrect.">
            <a:extLst>
              <a:ext uri="{FF2B5EF4-FFF2-40B4-BE49-F238E27FC236}">
                <a16:creationId xmlns:a16="http://schemas.microsoft.com/office/drawing/2014/main" id="{77DDE588-D9D7-D772-B34C-81C91C5CB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072" y="238512"/>
            <a:ext cx="694173" cy="30821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8E0EF74-D0F2-F39A-B94D-9CB9A8B19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275" y="936408"/>
            <a:ext cx="2949738" cy="198629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7CA8F24-1229-D097-1EC6-7BBEA87F54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5355" y="919429"/>
            <a:ext cx="2949738" cy="198629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6470493-5BF7-2474-0B20-D6502AC12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2758" y="2905727"/>
            <a:ext cx="2949738" cy="198629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89856A5-A28D-A20B-8E14-8248600D7A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0274" y="2905726"/>
            <a:ext cx="2949739" cy="1986299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FD710F-0DF2-1838-B10A-73FBBA897A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1239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6F63CD6E-6B9E-734B-7770-1B122BD19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>
            <a:extLst>
              <a:ext uri="{FF2B5EF4-FFF2-40B4-BE49-F238E27FC236}">
                <a16:creationId xmlns:a16="http://schemas.microsoft.com/office/drawing/2014/main" id="{6A05114F-2043-DB06-594E-71C40A5CF92C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Temperature Accuracy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94" name="Google Shape;94;p18">
            <a:extLst>
              <a:ext uri="{FF2B5EF4-FFF2-40B4-BE49-F238E27FC236}">
                <a16:creationId xmlns:a16="http://schemas.microsoft.com/office/drawing/2014/main" id="{11A5A2AB-63DF-D023-7B0E-350978E7279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>
            <a:extLst>
              <a:ext uri="{FF2B5EF4-FFF2-40B4-BE49-F238E27FC236}">
                <a16:creationId xmlns:a16="http://schemas.microsoft.com/office/drawing/2014/main" id="{3ADB5408-3B08-58A1-9623-DC5AD2CAFBFE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 3" descr="Une image contenant blanc, Police, texte, silhouette&#10;&#10;Le contenu généré par l’IA peut être incorrect.">
            <a:extLst>
              <a:ext uri="{FF2B5EF4-FFF2-40B4-BE49-F238E27FC236}">
                <a16:creationId xmlns:a16="http://schemas.microsoft.com/office/drawing/2014/main" id="{833C2099-0521-0283-C7EB-81C5E1FEE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072" y="238512"/>
            <a:ext cx="694173" cy="30821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D92C142-D11E-4DE9-8E5D-FA8ABF4BA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274" y="927062"/>
            <a:ext cx="2960755" cy="197102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05C133B-0A40-DE10-4FD9-291ACF5763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843" y="2898091"/>
            <a:ext cx="2943616" cy="196801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39D25CC-C14D-C1F8-46E2-4B50326758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9656" y="940833"/>
            <a:ext cx="2901158" cy="196489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E1F484D-5049-2712-F771-D7496F5A7B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9656" y="2895079"/>
            <a:ext cx="2927064" cy="197103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AE6C9B2-6BE7-1120-BA1D-01A533F3B8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2343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0A0FF479-97D5-9DC2-976C-4E5EDE944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>
            <a:extLst>
              <a:ext uri="{FF2B5EF4-FFF2-40B4-BE49-F238E27FC236}">
                <a16:creationId xmlns:a16="http://schemas.microsoft.com/office/drawing/2014/main" id="{15B7B687-8275-9818-98AF-AEE6705E5DCC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Improvements: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18" name="Google Shape;118;p21">
            <a:extLst>
              <a:ext uri="{FF2B5EF4-FFF2-40B4-BE49-F238E27FC236}">
                <a16:creationId xmlns:a16="http://schemas.microsoft.com/office/drawing/2014/main" id="{18DBE27A-633A-B5CB-6BD7-3478EBBB47B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>
            <a:extLst>
              <a:ext uri="{FF2B5EF4-FFF2-40B4-BE49-F238E27FC236}">
                <a16:creationId xmlns:a16="http://schemas.microsoft.com/office/drawing/2014/main" id="{A4DA3BC7-2D4B-729B-E97D-0D50BBF29325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BCD208-C3D2-312F-B76A-AB1A86B4E995}"/>
              </a:ext>
            </a:extLst>
          </p:cNvPr>
          <p:cNvSpPr txBox="1"/>
          <p:nvPr/>
        </p:nvSpPr>
        <p:spPr>
          <a:xfrm>
            <a:off x="1353077" y="1688990"/>
            <a:ext cx="64378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23850">
              <a:buClr>
                <a:schemeClr val="dk2"/>
              </a:buClr>
              <a:buSzPts val="1500"/>
              <a:buFont typeface="Arial"/>
              <a:buChar char="●"/>
            </a:pPr>
            <a:r>
              <a:rPr lang="fr" sz="1600" b="1" dirty="0">
                <a:solidFill>
                  <a:schemeClr val="dk2"/>
                </a:solidFill>
              </a:rPr>
              <a:t>Increased data storage capacity : </a:t>
            </a:r>
            <a:r>
              <a:rPr lang="fr" sz="1400" dirty="0">
                <a:solidFill>
                  <a:schemeClr val="dk2"/>
                </a:solidFill>
              </a:rPr>
              <a:t>Expanding storage capacity to retain more historical weather data.</a:t>
            </a:r>
          </a:p>
          <a:p>
            <a:pPr marL="457200" indent="-323850">
              <a:buClr>
                <a:schemeClr val="dk2"/>
              </a:buClr>
              <a:buSzPts val="1500"/>
              <a:buFont typeface="Arial"/>
              <a:buChar char="●"/>
            </a:pPr>
            <a:endParaRPr lang="fr" dirty="0">
              <a:solidFill>
                <a:schemeClr val="dk2"/>
              </a:solidFill>
            </a:endParaRPr>
          </a:p>
          <a:p>
            <a:pPr marL="457200" indent="-323850">
              <a:buClr>
                <a:schemeClr val="dk2"/>
              </a:buClr>
              <a:buSzPts val="1500"/>
              <a:buFont typeface="Arial"/>
              <a:buChar char="●"/>
            </a:pPr>
            <a:endParaRPr lang="fr" dirty="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fr" sz="1600" b="1" dirty="0">
                <a:solidFill>
                  <a:schemeClr val="dk2"/>
                </a:solidFill>
              </a:rPr>
              <a:t>Paris activity page on the App : </a:t>
            </a:r>
            <a:r>
              <a:rPr lang="fr" dirty="0">
                <a:solidFill>
                  <a:schemeClr val="dk2"/>
                </a:solidFill>
              </a:rPr>
              <a:t>Developing a dedicated  page providing users with recommendations for cultural activities, concert etc…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endParaRPr lang="fr" sz="1400" dirty="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endParaRPr lang="fr" sz="1400" dirty="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fr" sz="1600" b="1" dirty="0">
                <a:solidFill>
                  <a:schemeClr val="dk2"/>
                </a:solidFill>
              </a:rPr>
              <a:t>Theme Parks and attractions page : </a:t>
            </a:r>
            <a:r>
              <a:rPr lang="fr" dirty="0">
                <a:solidFill>
                  <a:schemeClr val="dk2"/>
                </a:solidFill>
              </a:rPr>
              <a:t>Adding a section for amusement parks in France including DisneyLand, Futuroscope and others.</a:t>
            </a:r>
            <a:endParaRPr lang="fr" sz="1400" dirty="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endParaRPr lang="fr" dirty="0">
              <a:solidFill>
                <a:schemeClr val="dk2"/>
              </a:solidFill>
            </a:endParaRPr>
          </a:p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</a:pPr>
            <a:endParaRPr lang="fr" sz="1400" dirty="0">
              <a:solidFill>
                <a:schemeClr val="dk2"/>
              </a:solidFill>
            </a:endParaRPr>
          </a:p>
          <a:p>
            <a:endParaRPr lang="fr-FR" dirty="0"/>
          </a:p>
        </p:txBody>
      </p:sp>
      <p:pic>
        <p:nvPicPr>
          <p:cNvPr id="3" name="Image 2" descr="Une image contenant blanc, Police, texte, silhouette&#10;&#10;Le contenu généré par l’IA peut être incorrect.">
            <a:extLst>
              <a:ext uri="{FF2B5EF4-FFF2-40B4-BE49-F238E27FC236}">
                <a16:creationId xmlns:a16="http://schemas.microsoft.com/office/drawing/2014/main" id="{2234BC48-69A5-B590-481E-7A45A6CE9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072" y="238512"/>
            <a:ext cx="694173" cy="30821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5DA9770-00E0-D980-446A-1ABD6DAF07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2909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Conclusion :</a:t>
            </a:r>
            <a:endParaRPr sz="2500" i="0" u="none" strike="noStrike" cap="none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18" name="Google Shape;11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F8E8AC-FBF8-C1F6-4EA7-60D2A966B5F4}"/>
              </a:ext>
            </a:extLst>
          </p:cNvPr>
          <p:cNvSpPr txBox="1"/>
          <p:nvPr/>
        </p:nvSpPr>
        <p:spPr>
          <a:xfrm>
            <a:off x="1463366" y="1961086"/>
            <a:ext cx="621726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fr" dirty="0">
                <a:solidFill>
                  <a:schemeClr val="dk2"/>
                </a:solidFill>
              </a:rPr>
              <a:t>A fully automated application that helps users plan their trips based on accurate weather forecasts.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endParaRPr lang="fr" sz="1400" dirty="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fr" dirty="0">
                <a:solidFill>
                  <a:schemeClr val="dk2"/>
                </a:solidFill>
              </a:rPr>
              <a:t>An intuitive tool for seamless weekend getaway planning.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endParaRPr lang="fr" dirty="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fr" dirty="0">
                <a:solidFill>
                  <a:schemeClr val="dk2"/>
                </a:solidFill>
              </a:rPr>
              <a:t>An automated trip planner that provides real-time insights while storing data for in-depth analysis.</a:t>
            </a:r>
            <a:endParaRPr lang="fr-FR" dirty="0"/>
          </a:p>
        </p:txBody>
      </p:sp>
      <p:pic>
        <p:nvPicPr>
          <p:cNvPr id="3" name="Image 2" descr="Une image contenant blanc, Police, texte, silhouette&#10;&#10;Le contenu généré par l’IA peut être incorrect.">
            <a:extLst>
              <a:ext uri="{FF2B5EF4-FFF2-40B4-BE49-F238E27FC236}">
                <a16:creationId xmlns:a16="http://schemas.microsoft.com/office/drawing/2014/main" id="{4F41B1BF-21BE-62CA-B2BA-FD3EFD188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072" y="238512"/>
            <a:ext cx="694173" cy="30821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17F46BB-8BB4-CAE0-30F3-0D8639ADB2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18</a:t>
            </a:fld>
            <a:endParaRPr lang="fr-FR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ctrTitle" idx="4294967295"/>
          </p:nvPr>
        </p:nvSpPr>
        <p:spPr>
          <a:xfrm>
            <a:off x="265886" y="2548208"/>
            <a:ext cx="62691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5200" b="1" dirty="0">
                <a:solidFill>
                  <a:srgbClr val="93FAFD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Questions ?</a:t>
            </a:r>
            <a:endParaRPr sz="5200" b="1" i="0" u="none" strike="noStrike" cap="none" dirty="0">
              <a:solidFill>
                <a:srgbClr val="93FAFD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26" name="Google Shape;12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35337" y="3006624"/>
            <a:ext cx="4599299" cy="213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8435" y="456763"/>
            <a:ext cx="797425" cy="83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1D71CB5-439D-4B83-9D08-D355A3892B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19</a:t>
            </a:fld>
            <a:endParaRPr lang="fr-F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5500" y="-17775"/>
            <a:ext cx="3335400" cy="51612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81765" y="1202548"/>
            <a:ext cx="2513100" cy="3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400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Data overview : </a:t>
            </a:r>
            <a:endParaRPr sz="2400" dirty="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19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1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1200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The France Adventure Planner </a:t>
            </a:r>
            <a:r>
              <a:rPr lang="fr-FR" sz="1200" dirty="0" err="1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project</a:t>
            </a:r>
            <a:r>
              <a:rPr lang="fr-FR" sz="1200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is</a:t>
            </a:r>
            <a:r>
              <a:rPr lang="fr-FR" sz="1200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based</a:t>
            </a:r>
            <a:r>
              <a:rPr lang="fr-FR" sz="1200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 on </a:t>
            </a:r>
            <a:r>
              <a:rPr lang="fr-FR" sz="1200" dirty="0" err="1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collecting</a:t>
            </a:r>
            <a:r>
              <a:rPr lang="fr-FR" sz="1200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 and </a:t>
            </a:r>
            <a:r>
              <a:rPr lang="fr-FR" sz="1200" dirty="0" err="1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analysing</a:t>
            </a:r>
            <a:r>
              <a:rPr lang="fr-FR" sz="1200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weather</a:t>
            </a:r>
            <a:r>
              <a:rPr lang="fr-FR" sz="1200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 and </a:t>
            </a:r>
            <a:r>
              <a:rPr lang="fr-FR" sz="1200" dirty="0" err="1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hotel</a:t>
            </a:r>
            <a:r>
              <a:rPr lang="fr-FR" sz="1200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 data to help </a:t>
            </a:r>
            <a:r>
              <a:rPr lang="fr-FR" sz="1200" dirty="0" err="1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Parisians</a:t>
            </a:r>
            <a:r>
              <a:rPr lang="fr-FR" sz="1200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FR" sz="1200" dirty="0" err="1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choose</a:t>
            </a:r>
            <a:r>
              <a:rPr lang="fr-FR" sz="1200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 the best weekend destination </a:t>
            </a:r>
            <a:r>
              <a:rPr lang="fr-FR" sz="1200" dirty="0" err="1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based</a:t>
            </a:r>
            <a:r>
              <a:rPr lang="fr-FR" sz="1200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 on real-time </a:t>
            </a:r>
            <a:r>
              <a:rPr lang="fr-FR" sz="1200" dirty="0" err="1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weather</a:t>
            </a:r>
            <a:r>
              <a:rPr lang="fr-FR" sz="1200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 conditions</a:t>
            </a:r>
            <a:endParaRPr sz="1200" dirty="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3726000" y="1184575"/>
            <a:ext cx="4980678" cy="3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400" dirty="0">
                <a:solidFill>
                  <a:schemeClr val="dk2"/>
                </a:solidFill>
              </a:rPr>
              <a:t>Multiple sources :</a:t>
            </a:r>
            <a:endParaRPr sz="24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fr" sz="1500" b="1" dirty="0">
                <a:solidFill>
                  <a:schemeClr val="dk2"/>
                </a:solidFill>
              </a:rPr>
              <a:t>OpenWeatherMap API </a:t>
            </a:r>
            <a:r>
              <a:rPr lang="fr" sz="1500" dirty="0">
                <a:solidFill>
                  <a:schemeClr val="dk2"/>
                </a:solidFill>
              </a:rPr>
              <a:t>	</a:t>
            </a:r>
            <a:r>
              <a:rPr lang="fr" sz="1200" dirty="0">
                <a:solidFill>
                  <a:schemeClr val="dk2"/>
                </a:solidFill>
              </a:rPr>
              <a:t>Provides detailed weather forecasts (temperature, weather conditions, rain probability, etc)</a:t>
            </a:r>
            <a:endParaRPr lang="fr" sz="1050" dirty="0">
              <a:solidFill>
                <a:schemeClr val="dk2"/>
              </a:solidFill>
            </a:endParaRPr>
          </a:p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</a:pPr>
            <a:endParaRPr lang="fr" sz="700" dirty="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fr" sz="1500" b="1" dirty="0">
                <a:solidFill>
                  <a:schemeClr val="dk2"/>
                </a:solidFill>
              </a:rPr>
              <a:t>Nominatim API       </a:t>
            </a:r>
            <a:r>
              <a:rPr lang="fr" sz="1200" dirty="0">
                <a:solidFill>
                  <a:schemeClr val="dk2"/>
                </a:solidFill>
              </a:rPr>
              <a:t>Retrieves Latitude &amp; Longitude coordinates for selected cities.</a:t>
            </a:r>
          </a:p>
          <a:p>
            <a:pPr marL="13335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</a:pPr>
            <a:endParaRPr lang="fr" sz="700" b="1" dirty="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fr" sz="1500" b="1" dirty="0">
                <a:solidFill>
                  <a:schemeClr val="dk2"/>
                </a:solidFill>
              </a:rPr>
              <a:t>Scrapy (Web Scraping)	   </a:t>
            </a:r>
            <a:r>
              <a:rPr lang="fr" sz="1200" dirty="0">
                <a:solidFill>
                  <a:schemeClr val="dk2"/>
                </a:solidFill>
              </a:rPr>
              <a:t>Extracts hotel recommendations from Booking.com.</a:t>
            </a:r>
          </a:p>
          <a:p>
            <a:pPr marL="13335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</a:pPr>
            <a:endParaRPr lang="fr" sz="700" dirty="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fr" sz="1500" b="1" dirty="0">
                <a:solidFill>
                  <a:schemeClr val="dk2"/>
                </a:solidFill>
              </a:rPr>
              <a:t>GitHub Actions      </a:t>
            </a:r>
            <a:r>
              <a:rPr lang="fr" sz="1200" dirty="0">
                <a:solidFill>
                  <a:schemeClr val="dk2"/>
                </a:solidFill>
              </a:rPr>
              <a:t>Automates the script execution to update data daily.</a:t>
            </a:r>
            <a:endParaRPr lang="fr" sz="1500" dirty="0">
              <a:solidFill>
                <a:schemeClr val="dk2"/>
              </a:solidFill>
            </a:endParaRPr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1875C59F-902F-8563-C2D2-A5AEE497B20A}"/>
              </a:ext>
            </a:extLst>
          </p:cNvPr>
          <p:cNvSpPr/>
          <p:nvPr/>
        </p:nvSpPr>
        <p:spPr>
          <a:xfrm>
            <a:off x="6334539" y="2364019"/>
            <a:ext cx="132522" cy="45719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07ABEBF6-9F14-FD12-14CC-5792E9DC337A}"/>
              </a:ext>
            </a:extLst>
          </p:cNvPr>
          <p:cNvSpPr/>
          <p:nvPr/>
        </p:nvSpPr>
        <p:spPr>
          <a:xfrm>
            <a:off x="5740400" y="3057017"/>
            <a:ext cx="132522" cy="45719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6DE20A9E-60AD-CF8E-5A2A-58218B056BDA}"/>
              </a:ext>
            </a:extLst>
          </p:cNvPr>
          <p:cNvSpPr/>
          <p:nvPr/>
        </p:nvSpPr>
        <p:spPr>
          <a:xfrm>
            <a:off x="6467061" y="3589181"/>
            <a:ext cx="132522" cy="45719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8E5D5773-1AA0-4CDD-C1AF-7A771E53FB2F}"/>
              </a:ext>
            </a:extLst>
          </p:cNvPr>
          <p:cNvSpPr/>
          <p:nvPr/>
        </p:nvSpPr>
        <p:spPr>
          <a:xfrm>
            <a:off x="5740400" y="4117190"/>
            <a:ext cx="132522" cy="45719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 descr="Une image contenant blanc, Police, texte, silhouette&#10;&#10;Le contenu généré par l’IA peut être incorrect.">
            <a:extLst>
              <a:ext uri="{FF2B5EF4-FFF2-40B4-BE49-F238E27FC236}">
                <a16:creationId xmlns:a16="http://schemas.microsoft.com/office/drawing/2014/main" id="{7F77FE4E-76C6-8014-E1D3-AF7DD5810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072" y="238512"/>
            <a:ext cx="694173" cy="30821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2D0F448-6F6D-CC8B-DC51-846EB708C9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</a:t>
            </a:fld>
            <a:endParaRPr lang="fr-F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Objectives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59EA4F-FF32-EE68-2B70-199F690872C0}"/>
              </a:ext>
            </a:extLst>
          </p:cNvPr>
          <p:cNvSpPr txBox="1"/>
          <p:nvPr/>
        </p:nvSpPr>
        <p:spPr>
          <a:xfrm>
            <a:off x="1463366" y="1956257"/>
            <a:ext cx="621726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fr" sz="1400" dirty="0">
                <a:solidFill>
                  <a:schemeClr val="dk2"/>
                </a:solidFill>
              </a:rPr>
              <a:t>Help Parisians find the best weekend destinations based on real-time weather conditions.</a:t>
            </a:r>
          </a:p>
          <a:p>
            <a:pPr marL="13335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</a:pPr>
            <a:endParaRPr lang="fr" sz="1200" dirty="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fr" dirty="0">
                <a:solidFill>
                  <a:schemeClr val="dk2"/>
                </a:solidFill>
              </a:rPr>
              <a:t>Offer a user-friendly experience through an interactive Streamlit web application.</a:t>
            </a:r>
          </a:p>
          <a:p>
            <a:pPr marL="13335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</a:pPr>
            <a:endParaRPr lang="fr" sz="1200" dirty="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fr" dirty="0">
                <a:solidFill>
                  <a:schemeClr val="dk2"/>
                </a:solidFill>
              </a:rPr>
              <a:t>Enhanced decision-making with an all-in-one platform for seamless getaway planning, integrating weather forecasts, hotels and trains recommendations.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endParaRPr lang="fr" sz="1200" dirty="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fr" dirty="0">
                <a:solidFill>
                  <a:schemeClr val="dk2"/>
                </a:solidFill>
              </a:rPr>
              <a:t>Automate data collection and processing to provide up-to-date insights without manual intervention.</a:t>
            </a:r>
            <a:endParaRPr lang="fr-FR" dirty="0"/>
          </a:p>
        </p:txBody>
      </p:sp>
      <p:pic>
        <p:nvPicPr>
          <p:cNvPr id="6" name="Image 5" descr="Une image contenant Graphique, graphisme, clipart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EA42AAC7-F75C-9DE2-60E0-881DBE2F8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366" y="1956257"/>
            <a:ext cx="525550" cy="5255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6EB1185-AD91-0E1F-AF29-5DCF4ABD1B12}"/>
              </a:ext>
            </a:extLst>
          </p:cNvPr>
          <p:cNvSpPr txBox="1"/>
          <p:nvPr/>
        </p:nvSpPr>
        <p:spPr>
          <a:xfrm>
            <a:off x="751825" y="1451335"/>
            <a:ext cx="73483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The France Adventure Planner </a:t>
            </a:r>
            <a:r>
              <a:rPr lang="fr-FR" sz="1600" dirty="0" err="1"/>
              <a:t>was</a:t>
            </a:r>
            <a:r>
              <a:rPr lang="fr-FR" sz="1600" dirty="0"/>
              <a:t> </a:t>
            </a:r>
            <a:r>
              <a:rPr lang="fr-FR" sz="1600" dirty="0" err="1"/>
              <a:t>designed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the </a:t>
            </a:r>
            <a:r>
              <a:rPr lang="fr-FR" sz="1600" dirty="0" err="1"/>
              <a:t>following</a:t>
            </a:r>
            <a:r>
              <a:rPr lang="fr-FR" sz="1600" dirty="0"/>
              <a:t> key objectives:</a:t>
            </a:r>
          </a:p>
        </p:txBody>
      </p:sp>
      <p:pic>
        <p:nvPicPr>
          <p:cNvPr id="11" name="Image 10" descr="Une image contenant Graphique, graphisme, clipart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B79A7186-354B-5057-391B-B2A8632F2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366" y="2571750"/>
            <a:ext cx="525550" cy="525550"/>
          </a:xfrm>
          <a:prstGeom prst="rect">
            <a:avLst/>
          </a:prstGeom>
        </p:spPr>
      </p:pic>
      <p:pic>
        <p:nvPicPr>
          <p:cNvPr id="12" name="Image 11" descr="Une image contenant Graphique, graphisme, clipart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F7B31BA1-A63C-9628-6B1C-6C3D89DF0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366" y="3206338"/>
            <a:ext cx="525550" cy="525550"/>
          </a:xfrm>
          <a:prstGeom prst="rect">
            <a:avLst/>
          </a:prstGeom>
        </p:spPr>
      </p:pic>
      <p:pic>
        <p:nvPicPr>
          <p:cNvPr id="13" name="Image 12" descr="Une image contenant Graphique, graphisme, clipart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BC781F00-BD25-2E22-6C27-36C54E970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366" y="3994662"/>
            <a:ext cx="525550" cy="525550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84E0473-C916-D5B0-03EC-85A718F374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</a:t>
            </a:fld>
            <a:endParaRPr lang="fr-F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Shape 84">
          <a:extLst>
            <a:ext uri="{FF2B5EF4-FFF2-40B4-BE49-F238E27FC236}">
              <a16:creationId xmlns:a16="http://schemas.microsoft.com/office/drawing/2014/main" id="{FAEA919D-40BA-BF3A-54D1-884B5595B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Graphique, graphisme, clipart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90911CC6-B8D0-49BE-3FDC-2899EAD6D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035" y="-439215"/>
            <a:ext cx="6021929" cy="6021929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DE533F1-C77F-0058-3881-911F5801AF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963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ctrTitle" idx="4294967295"/>
          </p:nvPr>
        </p:nvSpPr>
        <p:spPr>
          <a:xfrm>
            <a:off x="1192680" y="403300"/>
            <a:ext cx="75525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Data collection flow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Image 5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0E3B9444-7190-F9BB-17B7-E86182F71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5800" y="2571750"/>
            <a:ext cx="1416601" cy="615060"/>
          </a:xfrm>
          <a:prstGeom prst="rect">
            <a:avLst/>
          </a:prstGeom>
        </p:spPr>
      </p:pic>
      <p:pic>
        <p:nvPicPr>
          <p:cNvPr id="10" name="Image 9" descr="Une image contenant cercle&#10;&#10;Le contenu généré par l’IA peut être incorrect.">
            <a:extLst>
              <a:ext uri="{FF2B5EF4-FFF2-40B4-BE49-F238E27FC236}">
                <a16:creationId xmlns:a16="http://schemas.microsoft.com/office/drawing/2014/main" id="{7910BABB-A964-57C1-5AFE-95BC6F45F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2238" y="3612888"/>
            <a:ext cx="844838" cy="844838"/>
          </a:xfrm>
          <a:prstGeom prst="rect">
            <a:avLst/>
          </a:prstGeom>
        </p:spPr>
      </p:pic>
      <p:pic>
        <p:nvPicPr>
          <p:cNvPr id="12" name="Image 11" descr="Une image contenant capture d’écran, texte, Police, Graphique&#10;&#10;Le contenu généré par l’IA peut être incorrect.">
            <a:extLst>
              <a:ext uri="{FF2B5EF4-FFF2-40B4-BE49-F238E27FC236}">
                <a16:creationId xmlns:a16="http://schemas.microsoft.com/office/drawing/2014/main" id="{45A4AA5C-BC9A-F40C-8493-01FC885220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4380" y="2242623"/>
            <a:ext cx="1129108" cy="1129108"/>
          </a:xfrm>
          <a:prstGeom prst="rect">
            <a:avLst/>
          </a:prstGeom>
        </p:spPr>
      </p:pic>
      <p:pic>
        <p:nvPicPr>
          <p:cNvPr id="18" name="Image 17" descr="Une image contenant texte, logo, Police, symbole&#10;&#10;Le contenu généré par l’IA peut être incorrect.">
            <a:extLst>
              <a:ext uri="{FF2B5EF4-FFF2-40B4-BE49-F238E27FC236}">
                <a16:creationId xmlns:a16="http://schemas.microsoft.com/office/drawing/2014/main" id="{8B7F8418-504F-040C-7633-F21D358A55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3816" y="1348834"/>
            <a:ext cx="1416601" cy="796838"/>
          </a:xfrm>
          <a:prstGeom prst="rect">
            <a:avLst/>
          </a:prstGeom>
        </p:spPr>
      </p:pic>
      <p:pic>
        <p:nvPicPr>
          <p:cNvPr id="24" name="Image 23" descr="Une image contenant clipart, symbole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788DBF4C-BF5D-A144-E73F-1E1ADC7A4A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65" y="1978183"/>
            <a:ext cx="1559339" cy="1559339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03F1B8B6-F46E-5A83-286E-44F588EC9744}"/>
              </a:ext>
            </a:extLst>
          </p:cNvPr>
          <p:cNvSpPr txBox="1"/>
          <p:nvPr/>
        </p:nvSpPr>
        <p:spPr>
          <a:xfrm>
            <a:off x="148440" y="3369775"/>
            <a:ext cx="1310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Actions</a:t>
            </a:r>
          </a:p>
        </p:txBody>
      </p:sp>
      <p:pic>
        <p:nvPicPr>
          <p:cNvPr id="27" name="Image 26" descr="Une image contenant logo, Police, Graphique, graphisme&#10;&#10;Le contenu généré par l’IA peut être incorrect.">
            <a:extLst>
              <a:ext uri="{FF2B5EF4-FFF2-40B4-BE49-F238E27FC236}">
                <a16:creationId xmlns:a16="http://schemas.microsoft.com/office/drawing/2014/main" id="{C4282A77-4869-F4BC-BAD5-FE467DD6C2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8698" y="1686901"/>
            <a:ext cx="2192329" cy="2192329"/>
          </a:xfrm>
          <a:prstGeom prst="rect">
            <a:avLst/>
          </a:prstGeom>
        </p:spPr>
      </p:pic>
      <p:sp>
        <p:nvSpPr>
          <p:cNvPr id="29" name="Flèche : droite 28">
            <a:extLst>
              <a:ext uri="{FF2B5EF4-FFF2-40B4-BE49-F238E27FC236}">
                <a16:creationId xmlns:a16="http://schemas.microsoft.com/office/drawing/2014/main" id="{143912F2-B663-7B69-94AB-8ED13F588782}"/>
              </a:ext>
            </a:extLst>
          </p:cNvPr>
          <p:cNvSpPr/>
          <p:nvPr/>
        </p:nvSpPr>
        <p:spPr>
          <a:xfrm rot="1810108">
            <a:off x="1441843" y="3452453"/>
            <a:ext cx="790612" cy="19743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Flèche : droite 29">
            <a:extLst>
              <a:ext uri="{FF2B5EF4-FFF2-40B4-BE49-F238E27FC236}">
                <a16:creationId xmlns:a16="http://schemas.microsoft.com/office/drawing/2014/main" id="{4AC31765-902A-11B2-3C48-B8658760E925}"/>
              </a:ext>
            </a:extLst>
          </p:cNvPr>
          <p:cNvSpPr/>
          <p:nvPr/>
        </p:nvSpPr>
        <p:spPr>
          <a:xfrm rot="19795902">
            <a:off x="1454891" y="2143908"/>
            <a:ext cx="790612" cy="19743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B996DFD9-00BA-0973-ACA4-19FFED253815}"/>
              </a:ext>
            </a:extLst>
          </p:cNvPr>
          <p:cNvSpPr/>
          <p:nvPr/>
        </p:nvSpPr>
        <p:spPr>
          <a:xfrm>
            <a:off x="1522244" y="2783066"/>
            <a:ext cx="790612" cy="19743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63EAA276-C771-9348-53CC-22C8AFFFDCBB}"/>
              </a:ext>
            </a:extLst>
          </p:cNvPr>
          <p:cNvSpPr/>
          <p:nvPr/>
        </p:nvSpPr>
        <p:spPr>
          <a:xfrm rot="1810108">
            <a:off x="3971467" y="2136269"/>
            <a:ext cx="790612" cy="19743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4B8BC6BF-695A-DE4C-37F3-E392CED669ED}"/>
              </a:ext>
            </a:extLst>
          </p:cNvPr>
          <p:cNvSpPr/>
          <p:nvPr/>
        </p:nvSpPr>
        <p:spPr>
          <a:xfrm>
            <a:off x="3967532" y="2757852"/>
            <a:ext cx="790612" cy="19743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2FBDECC1-8C64-4723-935A-AE6DCA09DF15}"/>
              </a:ext>
            </a:extLst>
          </p:cNvPr>
          <p:cNvSpPr/>
          <p:nvPr/>
        </p:nvSpPr>
        <p:spPr>
          <a:xfrm rot="19795902">
            <a:off x="3971269" y="3452453"/>
            <a:ext cx="790612" cy="19743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Flèche : courbe vers le bas 35">
            <a:extLst>
              <a:ext uri="{FF2B5EF4-FFF2-40B4-BE49-F238E27FC236}">
                <a16:creationId xmlns:a16="http://schemas.microsoft.com/office/drawing/2014/main" id="{A4F55F30-B254-4675-66F3-05ABD72473D8}"/>
              </a:ext>
            </a:extLst>
          </p:cNvPr>
          <p:cNvSpPr/>
          <p:nvPr/>
        </p:nvSpPr>
        <p:spPr>
          <a:xfrm>
            <a:off x="5633864" y="1418185"/>
            <a:ext cx="1889501" cy="710473"/>
          </a:xfrm>
          <a:prstGeom prst="curved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20E6CB9-BCAD-BDA3-477E-38086E6281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3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logiciel, Police&#10;&#10;Le contenu généré par l’IA peut être incorrect.">
            <a:extLst>
              <a:ext uri="{FF2B5EF4-FFF2-40B4-BE49-F238E27FC236}">
                <a16:creationId xmlns:a16="http://schemas.microsoft.com/office/drawing/2014/main" id="{D5D1BF4F-5F65-5F40-0626-00701281F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5" y="0"/>
            <a:ext cx="9144000" cy="5143500"/>
          </a:xfrm>
          <a:prstGeom prst="rect">
            <a:avLst/>
          </a:prstGeom>
        </p:spPr>
      </p:pic>
      <p:pic>
        <p:nvPicPr>
          <p:cNvPr id="6" name="Image 5" descr="Une image contenant texte, capture d’écran, carte, atlas&#10;&#10;Le contenu généré par l’IA peut être incorrect.">
            <a:extLst>
              <a:ext uri="{FF2B5EF4-FFF2-40B4-BE49-F238E27FC236}">
                <a16:creationId xmlns:a16="http://schemas.microsoft.com/office/drawing/2014/main" id="{4D471828-A99F-3A01-37C1-512CD575FB0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2094"/>
          <a:stretch/>
        </p:blipFill>
        <p:spPr>
          <a:xfrm>
            <a:off x="3326295" y="2351107"/>
            <a:ext cx="4969565" cy="2792394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F1F7569-EBA7-74A2-B3B8-670B32254F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id="{785F0849-5CF4-CFE8-DB75-7075CB4C7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>
            <a:extLst>
              <a:ext uri="{FF2B5EF4-FFF2-40B4-BE49-F238E27FC236}">
                <a16:creationId xmlns:a16="http://schemas.microsoft.com/office/drawing/2014/main" id="{44118CF4-429F-41C5-6966-4A503FEA5AF9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606417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-FR" sz="2500" dirty="0" err="1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From</a:t>
            </a:r>
            <a:r>
              <a:rPr lang="fr-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250 to 50 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86" name="Google Shape;86;p17">
            <a:extLst>
              <a:ext uri="{FF2B5EF4-FFF2-40B4-BE49-F238E27FC236}">
                <a16:creationId xmlns:a16="http://schemas.microsoft.com/office/drawing/2014/main" id="{9ADEA647-DF35-DD00-CAB6-DA049E7927C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>
            <a:extLst>
              <a:ext uri="{FF2B5EF4-FFF2-40B4-BE49-F238E27FC236}">
                <a16:creationId xmlns:a16="http://schemas.microsoft.com/office/drawing/2014/main" id="{9600D247-5B58-1F1A-C8BA-6A3DD66EE5A1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Image 10" descr="Une image contenant carte, atlas, texte&#10;&#10;Le contenu généré par l’IA peut être incorrect.">
            <a:extLst>
              <a:ext uri="{FF2B5EF4-FFF2-40B4-BE49-F238E27FC236}">
                <a16:creationId xmlns:a16="http://schemas.microsoft.com/office/drawing/2014/main" id="{BBFBFA0B-B38F-9A0A-70F6-A88B2C5258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525" t="6640" r="19814" b="10964"/>
          <a:stretch/>
        </p:blipFill>
        <p:spPr>
          <a:xfrm>
            <a:off x="413793" y="1179093"/>
            <a:ext cx="8076432" cy="3712932"/>
          </a:xfrm>
          <a:prstGeom prst="rect">
            <a:avLst/>
          </a:prstGeom>
        </p:spPr>
      </p:pic>
      <p:sp>
        <p:nvSpPr>
          <p:cNvPr id="13" name="Google Shape;85;p17">
            <a:extLst>
              <a:ext uri="{FF2B5EF4-FFF2-40B4-BE49-F238E27FC236}">
                <a16:creationId xmlns:a16="http://schemas.microsoft.com/office/drawing/2014/main" id="{6E0C6BCE-3871-456C-E968-F61062B33BF1}"/>
              </a:ext>
            </a:extLst>
          </p:cNvPr>
          <p:cNvSpPr txBox="1">
            <a:spLocks/>
          </p:cNvSpPr>
          <p:nvPr/>
        </p:nvSpPr>
        <p:spPr>
          <a:xfrm>
            <a:off x="653775" y="1033821"/>
            <a:ext cx="6064170" cy="42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Mapping the </a:t>
            </a:r>
            <a:r>
              <a:rPr lang="fr-FR" sz="1400" dirty="0" err="1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most</a:t>
            </a:r>
            <a:r>
              <a:rPr lang="fr-FR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</a:t>
            </a:r>
            <a:r>
              <a:rPr lang="fr-FR" sz="1400" dirty="0" err="1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Weather</a:t>
            </a:r>
            <a:r>
              <a:rPr lang="fr-FR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-Consistent destinations in France</a:t>
            </a:r>
          </a:p>
        </p:txBody>
      </p:sp>
      <p:pic>
        <p:nvPicPr>
          <p:cNvPr id="14" name="Image 13" descr="Une image contenant blanc, Police, texte, silhouette&#10;&#10;Le contenu généré par l’IA peut être incorrect.">
            <a:extLst>
              <a:ext uri="{FF2B5EF4-FFF2-40B4-BE49-F238E27FC236}">
                <a16:creationId xmlns:a16="http://schemas.microsoft.com/office/drawing/2014/main" id="{C3ADE9CD-4A66-CE18-F922-A52CC43B4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9072" y="238512"/>
            <a:ext cx="694173" cy="30821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4207896-D822-744E-26EC-87CFD0CB5F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0757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56EAAB17-6A30-2B76-FFCB-6E0C8D115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>
            <a:extLst>
              <a:ext uri="{FF2B5EF4-FFF2-40B4-BE49-F238E27FC236}">
                <a16:creationId xmlns:a16="http://schemas.microsoft.com/office/drawing/2014/main" id="{3CFA6314-E450-5D92-8CA9-762A694C81CE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Weather Score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94" name="Google Shape;94;p18">
            <a:extLst>
              <a:ext uri="{FF2B5EF4-FFF2-40B4-BE49-F238E27FC236}">
                <a16:creationId xmlns:a16="http://schemas.microsoft.com/office/drawing/2014/main" id="{0BCFFEFC-4FBA-F8F2-42CF-C243FA7A3D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>
            <a:extLst>
              <a:ext uri="{FF2B5EF4-FFF2-40B4-BE49-F238E27FC236}">
                <a16:creationId xmlns:a16="http://schemas.microsoft.com/office/drawing/2014/main" id="{A3387B47-F595-8329-F9DE-90BA44E112DA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 3" descr="Une image contenant blanc, Police, texte, silhouette&#10;&#10;Le contenu généré par l’IA peut être incorrect.">
            <a:extLst>
              <a:ext uri="{FF2B5EF4-FFF2-40B4-BE49-F238E27FC236}">
                <a16:creationId xmlns:a16="http://schemas.microsoft.com/office/drawing/2014/main" id="{7931CB42-2646-2191-EFAC-D9EC182FC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072" y="238512"/>
            <a:ext cx="694173" cy="30821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1CA3D6D-DCA8-325D-884C-26A33447C9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71650"/>
            <a:ext cx="4572000" cy="224683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AFFE2B3-5D87-BAC5-DE38-F60373117B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477030"/>
            <a:ext cx="4572000" cy="2263161"/>
          </a:xfrm>
          <a:prstGeom prst="rect">
            <a:avLst/>
          </a:prstGeom>
        </p:spPr>
      </p:pic>
      <p:sp>
        <p:nvSpPr>
          <p:cNvPr id="8" name="Google Shape;93;p18">
            <a:extLst>
              <a:ext uri="{FF2B5EF4-FFF2-40B4-BE49-F238E27FC236}">
                <a16:creationId xmlns:a16="http://schemas.microsoft.com/office/drawing/2014/main" id="{69274FD9-0FA1-F581-059E-87C640053EE9}"/>
              </a:ext>
            </a:extLst>
          </p:cNvPr>
          <p:cNvSpPr txBox="1">
            <a:spLocks/>
          </p:cNvSpPr>
          <p:nvPr/>
        </p:nvSpPr>
        <p:spPr>
          <a:xfrm>
            <a:off x="5246245" y="1109949"/>
            <a:ext cx="3223510" cy="1361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Top 3 cities with the </a:t>
            </a:r>
            <a:r>
              <a:rPr lang="en-US" sz="1400" b="1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lowest</a:t>
            </a: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score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Brest		 99.870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Le Havre	 107.550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Saint-Malo	 111.530</a:t>
            </a:r>
          </a:p>
        </p:txBody>
      </p:sp>
      <p:sp>
        <p:nvSpPr>
          <p:cNvPr id="10" name="Google Shape;93;p18">
            <a:extLst>
              <a:ext uri="{FF2B5EF4-FFF2-40B4-BE49-F238E27FC236}">
                <a16:creationId xmlns:a16="http://schemas.microsoft.com/office/drawing/2014/main" id="{F58E2C20-C639-C916-74EA-8FAFFBC33B57}"/>
              </a:ext>
            </a:extLst>
          </p:cNvPr>
          <p:cNvSpPr txBox="1">
            <a:spLocks/>
          </p:cNvSpPr>
          <p:nvPr/>
        </p:nvSpPr>
        <p:spPr>
          <a:xfrm>
            <a:off x="674245" y="1109949"/>
            <a:ext cx="3223510" cy="1361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Top 3 cities with the </a:t>
            </a:r>
            <a:r>
              <a:rPr lang="en-US" sz="1400" b="1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highest</a:t>
            </a: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score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Nice 		192.370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Aix-en-Provence 	191.740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Arles	                  190.180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7E868FE-E7A0-C746-426D-AD10D44ECD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3873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647A5B3C-6160-7BB3-770F-9150459F9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>
            <a:extLst>
              <a:ext uri="{FF2B5EF4-FFF2-40B4-BE49-F238E27FC236}">
                <a16:creationId xmlns:a16="http://schemas.microsoft.com/office/drawing/2014/main" id="{5B53D98D-9709-6731-0EAC-6A3C3DD73F18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Weather Score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94" name="Google Shape;94;p18">
            <a:extLst>
              <a:ext uri="{FF2B5EF4-FFF2-40B4-BE49-F238E27FC236}">
                <a16:creationId xmlns:a16="http://schemas.microsoft.com/office/drawing/2014/main" id="{8E9DE050-1FD4-C5F2-30D0-92DAF71EAD2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>
            <a:extLst>
              <a:ext uri="{FF2B5EF4-FFF2-40B4-BE49-F238E27FC236}">
                <a16:creationId xmlns:a16="http://schemas.microsoft.com/office/drawing/2014/main" id="{CEA2B1AB-66B6-E142-B38D-C64947C1F9F7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 3" descr="Une image contenant blanc, Police, texte, silhouette&#10;&#10;Le contenu généré par l’IA peut être incorrect.">
            <a:extLst>
              <a:ext uri="{FF2B5EF4-FFF2-40B4-BE49-F238E27FC236}">
                <a16:creationId xmlns:a16="http://schemas.microsoft.com/office/drawing/2014/main" id="{A391B49E-BFD9-9B14-8198-DE0393EE0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072" y="238512"/>
            <a:ext cx="694173" cy="308213"/>
          </a:xfrm>
          <a:prstGeom prst="rect">
            <a:avLst/>
          </a:prstGeom>
        </p:spPr>
      </p:pic>
      <p:pic>
        <p:nvPicPr>
          <p:cNvPr id="3" name="Image 2" descr="Une image contenant carte, texte, atlas&#10;&#10;Le contenu généré par l’IA peut être incorrect.">
            <a:extLst>
              <a:ext uri="{FF2B5EF4-FFF2-40B4-BE49-F238E27FC236}">
                <a16:creationId xmlns:a16="http://schemas.microsoft.com/office/drawing/2014/main" id="{B732C06F-8B56-36F6-CDB5-8EC40F265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5" y="1018024"/>
            <a:ext cx="9144000" cy="3860038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95DD654-934E-EDD7-1301-E035E52332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791338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871</TotalTime>
  <Words>696</Words>
  <Application>Microsoft Office PowerPoint</Application>
  <PresentationFormat>Affichage à l'écran (16:9)</PresentationFormat>
  <Paragraphs>133</Paragraphs>
  <Slides>19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3" baseType="lpstr">
      <vt:lpstr>Inter SemiBold</vt:lpstr>
      <vt:lpstr>Inter</vt:lpstr>
      <vt:lpstr>Arial</vt:lpstr>
      <vt:lpstr>Simple Light</vt:lpstr>
      <vt:lpstr>Data Analysis</vt:lpstr>
      <vt:lpstr>Data overview :    The France Adventure Planner project is based on collecting and analysing weather and hotel data to help Parisians choose the best weekend destination based on real-time weather conditions</vt:lpstr>
      <vt:lpstr>Objectives</vt:lpstr>
      <vt:lpstr>Présentation PowerPoint</vt:lpstr>
      <vt:lpstr>Data collection flow</vt:lpstr>
      <vt:lpstr>Présentation PowerPoint</vt:lpstr>
      <vt:lpstr>From 250 to 50 </vt:lpstr>
      <vt:lpstr>Weather Score</vt:lpstr>
      <vt:lpstr>Weather Score</vt:lpstr>
      <vt:lpstr>Temperature</vt:lpstr>
      <vt:lpstr>Temperature</vt:lpstr>
      <vt:lpstr>Rain Probability (Score max 520)</vt:lpstr>
      <vt:lpstr>Rain Probability</vt:lpstr>
      <vt:lpstr>Weather Accuracy</vt:lpstr>
      <vt:lpstr>Weather Score Accuracy</vt:lpstr>
      <vt:lpstr>Temperature Accuracy</vt:lpstr>
      <vt:lpstr>Improvements:</vt:lpstr>
      <vt:lpstr>Conclusion :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Jean-Baptiste Allombert</cp:lastModifiedBy>
  <cp:revision>31</cp:revision>
  <dcterms:modified xsi:type="dcterms:W3CDTF">2025-03-06T17:29:34Z</dcterms:modified>
</cp:coreProperties>
</file>